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3" r:id="rId2"/>
    <p:sldId id="297" r:id="rId3"/>
    <p:sldId id="296" r:id="rId4"/>
    <p:sldId id="298" r:id="rId5"/>
    <p:sldId id="300" r:id="rId6"/>
    <p:sldId id="299" r:id="rId7"/>
    <p:sldId id="301" r:id="rId8"/>
    <p:sldId id="302" r:id="rId9"/>
    <p:sldId id="304" r:id="rId10"/>
    <p:sldId id="303" r:id="rId11"/>
    <p:sldId id="305" r:id="rId12"/>
    <p:sldId id="306" r:id="rId13"/>
    <p:sldId id="307" r:id="rId14"/>
    <p:sldId id="308" r:id="rId15"/>
    <p:sldId id="309" r:id="rId16"/>
    <p:sldId id="310" r:id="rId17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9800"/>
    <a:srgbClr val="5320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1674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e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jpeg>
</file>

<file path=ppt/media/image20.jpeg>
</file>

<file path=ppt/media/image21.jpg>
</file>

<file path=ppt/media/image22.jpg>
</file>

<file path=ppt/media/image23.jpeg>
</file>

<file path=ppt/media/image24.jpg>
</file>

<file path=ppt/media/image25.jpeg>
</file>

<file path=ppt/media/image26.jpg>
</file>

<file path=ppt/media/image27.jpg>
</file>

<file path=ppt/media/image28.jpg>
</file>

<file path=ppt/media/image29.png>
</file>

<file path=ppt/media/image3.jpg>
</file>

<file path=ppt/media/image30.png>
</file>

<file path=ppt/media/image31.jpg>
</file>

<file path=ppt/media/image32.jpeg>
</file>

<file path=ppt/media/image4.png>
</file>

<file path=ppt/media/image5.jpeg>
</file>

<file path=ppt/media/image6.jp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E13A-F260-4196-9003-EB870E5E42D8}" type="datetimeFigureOut">
              <a:rPr lang="zh-TW" altLang="en-US" smtClean="0"/>
              <a:pPr/>
              <a:t>2021/3/4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C321-A79E-4FB7-8C4F-9D61865C1E7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6019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E13A-F260-4196-9003-EB870E5E42D8}" type="datetimeFigureOut">
              <a:rPr lang="zh-TW" altLang="en-US" smtClean="0"/>
              <a:pPr/>
              <a:t>2021/3/4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C321-A79E-4FB7-8C4F-9D61865C1E7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3531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E13A-F260-4196-9003-EB870E5E42D8}" type="datetimeFigureOut">
              <a:rPr lang="zh-TW" altLang="en-US" smtClean="0"/>
              <a:pPr/>
              <a:t>2021/3/4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C321-A79E-4FB7-8C4F-9D61865C1E7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899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E13A-F260-4196-9003-EB870E5E42D8}" type="datetimeFigureOut">
              <a:rPr lang="zh-TW" altLang="en-US" smtClean="0"/>
              <a:pPr/>
              <a:t>2021/3/4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C321-A79E-4FB7-8C4F-9D61865C1E7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7791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E13A-F260-4196-9003-EB870E5E42D8}" type="datetimeFigureOut">
              <a:rPr lang="zh-TW" altLang="en-US" smtClean="0"/>
              <a:pPr/>
              <a:t>2021/3/4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C321-A79E-4FB7-8C4F-9D61865C1E7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1443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E13A-F260-4196-9003-EB870E5E42D8}" type="datetimeFigureOut">
              <a:rPr lang="zh-TW" altLang="en-US" smtClean="0"/>
              <a:pPr/>
              <a:t>2021/3/4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C321-A79E-4FB7-8C4F-9D61865C1E7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0365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E13A-F260-4196-9003-EB870E5E42D8}" type="datetimeFigureOut">
              <a:rPr lang="zh-TW" altLang="en-US" smtClean="0"/>
              <a:pPr/>
              <a:t>2021/3/4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C321-A79E-4FB7-8C4F-9D61865C1E7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8825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E13A-F260-4196-9003-EB870E5E42D8}" type="datetimeFigureOut">
              <a:rPr lang="zh-TW" altLang="en-US" smtClean="0"/>
              <a:pPr/>
              <a:t>2021/3/4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C321-A79E-4FB7-8C4F-9D61865C1E7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6805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E13A-F260-4196-9003-EB870E5E42D8}" type="datetimeFigureOut">
              <a:rPr lang="zh-TW" altLang="en-US" smtClean="0"/>
              <a:pPr/>
              <a:t>2021/3/4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C321-A79E-4FB7-8C4F-9D61865C1E7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705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E13A-F260-4196-9003-EB870E5E42D8}" type="datetimeFigureOut">
              <a:rPr lang="zh-TW" altLang="en-US" smtClean="0"/>
              <a:pPr/>
              <a:t>2021/3/4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C321-A79E-4FB7-8C4F-9D61865C1E7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1845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E13A-F260-4196-9003-EB870E5E42D8}" type="datetimeFigureOut">
              <a:rPr lang="zh-TW" altLang="en-US" smtClean="0"/>
              <a:pPr/>
              <a:t>2021/3/4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C321-A79E-4FB7-8C4F-9D61865C1E7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9183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E6E13A-F260-4196-9003-EB870E5E42D8}" type="datetimeFigureOut">
              <a:rPr lang="zh-TW" altLang="en-US" smtClean="0"/>
              <a:pPr/>
              <a:t>2021/3/4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5C321-A79E-4FB7-8C4F-9D61865C1E7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6407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g"/><Relationship Id="rId4" Type="http://schemas.openxmlformats.org/officeDocument/2006/relationships/image" Target="../media/image2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g"/><Relationship Id="rId4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jpg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9392"/>
            <a:ext cx="9144000" cy="7056784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899592" y="3645023"/>
            <a:ext cx="634019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8000" b="1" dirty="0" smtClean="0">
                <a:solidFill>
                  <a:schemeClr val="bg1"/>
                </a:solidFill>
                <a:latin typeface="文鼎細圓注音" panose="020F0300000000000000" pitchFamily="34" charset="-120"/>
                <a:ea typeface="文鼎細圓注音" panose="020F0300000000000000" pitchFamily="34" charset="-120"/>
              </a:rPr>
              <a:t>我愛食物</a:t>
            </a:r>
            <a:endParaRPr lang="en-US" altLang="zh-TW" sz="8000" b="1" dirty="0" smtClean="0">
              <a:solidFill>
                <a:schemeClr val="bg1"/>
              </a:solidFill>
              <a:latin typeface="文鼎細圓注音" panose="020F0300000000000000" pitchFamily="34" charset="-120"/>
              <a:ea typeface="文鼎細圓注音" panose="020F0300000000000000" pitchFamily="34" charset="-120"/>
            </a:endParaRPr>
          </a:p>
          <a:p>
            <a:r>
              <a:rPr lang="zh-TW" altLang="en-US" sz="8000" b="1" dirty="0" smtClean="0">
                <a:solidFill>
                  <a:schemeClr val="bg1"/>
                </a:solidFill>
                <a:latin typeface="文鼎細圓注音" panose="020F0300000000000000" pitchFamily="34" charset="-120"/>
                <a:ea typeface="文鼎細圓注音" panose="020F0300000000000000" pitchFamily="34" charset="-120"/>
              </a:rPr>
              <a:t>大猜謎</a:t>
            </a:r>
            <a:endParaRPr lang="zh-TW" altLang="en-US" sz="8000" b="1" dirty="0">
              <a:solidFill>
                <a:schemeClr val="bg1"/>
              </a:solidFill>
              <a:latin typeface="文鼎細圓注音" panose="020F0300000000000000" pitchFamily="34" charset="-120"/>
              <a:ea typeface="文鼎細圓注音" panose="020F03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25989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916832"/>
            <a:ext cx="6465661" cy="4525963"/>
          </a:xfrm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猜猜這是</a:t>
            </a:r>
            <a:r>
              <a:rPr lang="zh-TW" altLang="en-US" dirty="0" smtClean="0">
                <a:latin typeface="文鼎標楷注音破音三" panose="020B0602010101010101" pitchFamily="34" charset="-120"/>
                <a:ea typeface="文鼎標楷注音破音三" panose="020B0602010101010101" pitchFamily="34" charset="-120"/>
              </a:rPr>
              <a:t>什</a:t>
            </a:r>
            <a:r>
              <a:rPr lang="zh-TW" altLang="en-US" dirty="0" smtClean="0">
                <a:latin typeface="文鼎標楷注音破音一" panose="020B0602010101010101" pitchFamily="34" charset="-120"/>
                <a:ea typeface="文鼎標楷注音破音一" panose="020B0602010101010101" pitchFamily="34" charset="-120"/>
              </a:rPr>
              <a:t>麼</a:t>
            </a:r>
            <a:r>
              <a:rPr lang="zh-TW" altLang="en-US" dirty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香料</a:t>
            </a:r>
            <a:r>
              <a:rPr lang="zh-TW" altLang="en-US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？</a:t>
            </a:r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724400" y="3597052"/>
            <a:ext cx="5804520" cy="1863080"/>
          </a:xfrm>
        </p:spPr>
        <p:txBody>
          <a:bodyPr>
            <a:noAutofit/>
          </a:bodyPr>
          <a:lstStyle/>
          <a:p>
            <a:r>
              <a:rPr lang="zh-TW" altLang="en-US" sz="48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香菜</a:t>
            </a:r>
            <a:r>
              <a:rPr lang="en-US" altLang="zh-TW" sz="48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/>
            </a:r>
            <a:br>
              <a:rPr lang="en-US" altLang="zh-TW" sz="48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</a:br>
            <a:r>
              <a:rPr lang="en-US" altLang="zh-TW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芫荽</a:t>
            </a:r>
            <a:b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en-US" altLang="zh-TW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zh-TW" altLang="en-US"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" name="圓角矩形圖說文字 5"/>
          <p:cNvSpPr/>
          <p:nvPr/>
        </p:nvSpPr>
        <p:spPr>
          <a:xfrm>
            <a:off x="5652120" y="1484784"/>
            <a:ext cx="3483294" cy="1584176"/>
          </a:xfrm>
          <a:prstGeom prst="wedgeRoundRectCallout">
            <a:avLst>
              <a:gd name="adj1" fmla="val -57239"/>
              <a:gd name="adj2" fmla="val 67189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32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我是貢丸湯的好朋友！</a:t>
            </a:r>
            <a:endParaRPr lang="zh-TW" altLang="en-US" sz="3200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211903" y="6093296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 smtClean="0"/>
              <a:t>8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660559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89914" y="4653136"/>
            <a:ext cx="1450504" cy="1143000"/>
          </a:xfrm>
        </p:spPr>
        <p:txBody>
          <a:bodyPr>
            <a:noAutofit/>
          </a:bodyPr>
          <a:lstStyle/>
          <a:p>
            <a:r>
              <a:rPr lang="zh-TW" altLang="en-US" sz="80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蔥</a:t>
            </a:r>
            <a:endParaRPr lang="zh-TW" altLang="en-US" sz="8000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169" y="260350"/>
            <a:ext cx="6465661" cy="4525963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096" y="0"/>
            <a:ext cx="4589965" cy="3212976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7970" y="0"/>
            <a:ext cx="4589965" cy="3212976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104275" y="3212976"/>
            <a:ext cx="9541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 smtClean="0">
                <a:solidFill>
                  <a:srgbClr val="FF000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Ａ</a:t>
            </a:r>
            <a:endParaRPr lang="zh-TW" altLang="en-US" sz="6000" b="1" dirty="0">
              <a:solidFill>
                <a:srgbClr val="FF000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7884368" y="3284984"/>
            <a:ext cx="9541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 smtClean="0">
                <a:solidFill>
                  <a:srgbClr val="FF000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Ｂ</a:t>
            </a:r>
            <a:endParaRPr lang="zh-TW" altLang="en-US" sz="6000" b="1" dirty="0">
              <a:solidFill>
                <a:srgbClr val="FF000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9" name="標題 1"/>
          <p:cNvSpPr txBox="1">
            <a:spLocks/>
          </p:cNvSpPr>
          <p:nvPr/>
        </p:nvSpPr>
        <p:spPr>
          <a:xfrm>
            <a:off x="5076056" y="4725144"/>
            <a:ext cx="3762419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80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蒜苗</a:t>
            </a:r>
            <a:endParaRPr lang="en-US" altLang="zh-TW" sz="8000" dirty="0" smtClean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  <a:p>
            <a:r>
              <a:rPr lang="en-US" altLang="zh-TW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蒜仔</a:t>
            </a:r>
            <a:r>
              <a:rPr lang="en-US" altLang="zh-TW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zh-TW" altLang="en-US"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211903" y="6093296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 smtClean="0"/>
              <a:t>9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62959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7833"/>
            <a:ext cx="4211960" cy="2810167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93711" cy="2852936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633" y="44624"/>
            <a:ext cx="4231839" cy="2819463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3895632"/>
            <a:ext cx="3432622" cy="2976838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1520" y="306896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zh-TW" altLang="en-US" b="1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哪三種食物其實是同</a:t>
            </a:r>
            <a:r>
              <a:rPr lang="zh-TW" altLang="en-US" b="1" dirty="0" smtClean="0">
                <a:latin typeface="文鼎標楷注音破音二" panose="020B0602010101010101" pitchFamily="34" charset="-120"/>
                <a:ea typeface="文鼎標楷注音破音二" panose="020B0602010101010101" pitchFamily="34" charset="-120"/>
              </a:rPr>
              <a:t>一</a:t>
            </a:r>
            <a:r>
              <a:rPr lang="zh-TW" altLang="en-US" b="1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種</a:t>
            </a:r>
            <a:r>
              <a:rPr lang="zh-TW" altLang="en-US" b="1" dirty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豆類</a:t>
            </a:r>
            <a:r>
              <a:rPr lang="zh-TW" altLang="en-US" b="1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？</a:t>
            </a:r>
            <a:endParaRPr lang="zh-TW" altLang="en-US" b="1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2411760" y="188640"/>
            <a:ext cx="2031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800" b="1" dirty="0" smtClean="0">
                <a:solidFill>
                  <a:srgbClr val="FF000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Ａ黃豆</a:t>
            </a:r>
            <a:endParaRPr lang="zh-TW" altLang="en-US" sz="4800" b="1" dirty="0">
              <a:solidFill>
                <a:srgbClr val="FF000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7155002" y="254984"/>
            <a:ext cx="2031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800" b="1" dirty="0" smtClean="0">
                <a:solidFill>
                  <a:srgbClr val="FF000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Ｂ毛豆</a:t>
            </a:r>
            <a:endParaRPr lang="zh-TW" altLang="en-US" sz="4800" b="1" dirty="0">
              <a:solidFill>
                <a:srgbClr val="FF000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380435" y="3895632"/>
            <a:ext cx="2031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800" b="1" dirty="0" smtClean="0">
                <a:solidFill>
                  <a:srgbClr val="FF000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Ｃ黑豆</a:t>
            </a:r>
            <a:endParaRPr lang="zh-TW" altLang="en-US" sz="4800" b="1" dirty="0">
              <a:solidFill>
                <a:srgbClr val="FF000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4443085" y="5865373"/>
            <a:ext cx="2031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800" b="1" dirty="0" smtClean="0">
                <a:solidFill>
                  <a:srgbClr val="FF000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Ｄ青豆</a:t>
            </a:r>
            <a:endParaRPr lang="zh-TW" altLang="en-US" sz="4800" b="1" dirty="0">
              <a:solidFill>
                <a:srgbClr val="FF000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54063" y="6198079"/>
            <a:ext cx="6527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 smtClean="0"/>
              <a:t>10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594993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14" t="19366" r="6614" b="6190"/>
          <a:stretch/>
        </p:blipFill>
        <p:spPr>
          <a:xfrm>
            <a:off x="4644008" y="-135"/>
            <a:ext cx="4292806" cy="3069095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855534">
            <a:off x="1214274" y="3536265"/>
            <a:ext cx="2440043" cy="3660064"/>
          </a:xfrm>
          <a:prstGeom prst="rect">
            <a:avLst/>
          </a:prstGeom>
        </p:spPr>
      </p:pic>
      <p:pic>
        <p:nvPicPr>
          <p:cNvPr id="7" name="Picture 2" descr="ãé«éºèãçåçæå°çµæ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5" t="8153"/>
          <a:stretch/>
        </p:blipFill>
        <p:spPr bwMode="auto">
          <a:xfrm>
            <a:off x="5026215" y="3908527"/>
            <a:ext cx="3528392" cy="2915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72183" y="3068960"/>
            <a:ext cx="8664631" cy="1143000"/>
          </a:xfrm>
        </p:spPr>
        <p:txBody>
          <a:bodyPr>
            <a:normAutofit fontScale="90000"/>
          </a:bodyPr>
          <a:lstStyle/>
          <a:p>
            <a:r>
              <a:rPr lang="zh-TW" altLang="en-US" b="1" dirty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哪三</a:t>
            </a:r>
            <a:r>
              <a:rPr lang="zh-TW" altLang="en-US" b="1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種蔬菜都是十字花科？</a:t>
            </a:r>
            <a:endParaRPr lang="zh-TW" altLang="en-US" dirty="0"/>
          </a:p>
        </p:txBody>
      </p:sp>
      <p:sp>
        <p:nvSpPr>
          <p:cNvPr id="10" name="文字方塊 9"/>
          <p:cNvSpPr txBox="1"/>
          <p:nvPr/>
        </p:nvSpPr>
        <p:spPr>
          <a:xfrm>
            <a:off x="7408001" y="2532971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000" b="1" dirty="0" smtClean="0">
                <a:solidFill>
                  <a:srgbClr val="FF000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Ｂ菠菜</a:t>
            </a:r>
            <a:endParaRPr lang="zh-TW" altLang="en-US" sz="4000" b="1" dirty="0">
              <a:solidFill>
                <a:srgbClr val="FF000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306600" y="5805264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000" b="1" dirty="0" smtClean="0">
                <a:solidFill>
                  <a:srgbClr val="FF000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Ｃ大白菜</a:t>
            </a:r>
            <a:endParaRPr lang="zh-TW" altLang="en-US" sz="4000" b="1" dirty="0">
              <a:solidFill>
                <a:srgbClr val="FF000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6700304" y="587727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000" b="1" dirty="0" smtClean="0">
                <a:solidFill>
                  <a:srgbClr val="FF000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Ｄ高麗菜</a:t>
            </a:r>
            <a:endParaRPr lang="zh-TW" altLang="en-US" sz="4000" b="1" dirty="0">
              <a:solidFill>
                <a:srgbClr val="FF000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4245628" y="6211669"/>
            <a:ext cx="6527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 smtClean="0"/>
              <a:t>11</a:t>
            </a:r>
            <a:endParaRPr lang="zh-TW" altLang="en-US" sz="3600" dirty="0"/>
          </a:p>
        </p:txBody>
      </p:sp>
      <p:pic>
        <p:nvPicPr>
          <p:cNvPr id="18" name="內容版面配置區 17"/>
          <p:cNvPicPr>
            <a:picLocks noGrp="1" noChangeAspect="1"/>
          </p:cNvPicPr>
          <p:nvPr>
            <p:ph idx="1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60" r="14250" b="10046"/>
          <a:stretch/>
        </p:blipFill>
        <p:spPr>
          <a:xfrm>
            <a:off x="368659" y="126238"/>
            <a:ext cx="3654153" cy="3302762"/>
          </a:xfrm>
        </p:spPr>
      </p:pic>
      <p:sp>
        <p:nvSpPr>
          <p:cNvPr id="9" name="文字方塊 8"/>
          <p:cNvSpPr txBox="1"/>
          <p:nvPr/>
        </p:nvSpPr>
        <p:spPr>
          <a:xfrm>
            <a:off x="2195736" y="2507457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000" b="1" dirty="0" smtClean="0">
                <a:solidFill>
                  <a:srgbClr val="FF000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Ａ青花菜</a:t>
            </a:r>
            <a:endParaRPr lang="zh-TW" altLang="en-US" sz="4000" b="1" dirty="0">
              <a:solidFill>
                <a:srgbClr val="FF000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86060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>
            <a:normAutofit/>
          </a:bodyPr>
          <a:lstStyle/>
          <a:p>
            <a:r>
              <a:rPr lang="zh-TW" altLang="en-US" sz="60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十字花科家族</a:t>
            </a:r>
            <a:endParaRPr lang="zh-TW" altLang="en-US" sz="6000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738" y="1286967"/>
            <a:ext cx="9168738" cy="5166369"/>
          </a:xfrm>
        </p:spPr>
      </p:pic>
    </p:spTree>
    <p:extLst>
      <p:ext uri="{BB962C8B-B14F-4D97-AF65-F5344CB8AC3E}">
        <p14:creationId xmlns:p14="http://schemas.microsoft.com/office/powerpoint/2010/main" val="2485659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814069"/>
            <a:ext cx="3926323" cy="2614931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9" y="4005064"/>
            <a:ext cx="4418317" cy="294646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080" y="4502571"/>
            <a:ext cx="3206243" cy="2564994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200774" y="116632"/>
            <a:ext cx="9541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 smtClean="0">
                <a:solidFill>
                  <a:srgbClr val="FF000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Ａ</a:t>
            </a:r>
            <a:endParaRPr lang="zh-TW" altLang="en-US" sz="6000" b="1" dirty="0">
              <a:solidFill>
                <a:srgbClr val="FF000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4732716" y="129275"/>
            <a:ext cx="9541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 smtClean="0">
                <a:solidFill>
                  <a:srgbClr val="FF000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Ｂ</a:t>
            </a:r>
            <a:endParaRPr lang="zh-TW" altLang="en-US" sz="6000" b="1" dirty="0">
              <a:solidFill>
                <a:srgbClr val="FF000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395536" y="3685737"/>
            <a:ext cx="9541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 smtClean="0">
                <a:solidFill>
                  <a:srgbClr val="FF000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Ｃ</a:t>
            </a:r>
            <a:endParaRPr lang="zh-TW" altLang="en-US" sz="6000" b="1" dirty="0">
              <a:solidFill>
                <a:srgbClr val="FF000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4732716" y="3705386"/>
            <a:ext cx="9541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 smtClean="0">
                <a:solidFill>
                  <a:srgbClr val="FF000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Ｄ</a:t>
            </a:r>
            <a:endParaRPr lang="zh-TW" altLang="en-US" sz="6000" b="1" dirty="0">
              <a:solidFill>
                <a:srgbClr val="FF000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133244" y="221607"/>
            <a:ext cx="203132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800" b="1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腰果</a:t>
            </a:r>
            <a:endParaRPr lang="zh-TW" altLang="en-US" sz="4800" b="1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708185" y="208964"/>
            <a:ext cx="295465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800" b="1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開心果</a:t>
            </a:r>
            <a:endParaRPr lang="zh-TW" altLang="en-US" sz="4800" b="1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301306" y="3797718"/>
            <a:ext cx="203132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800" b="1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核桃</a:t>
            </a:r>
            <a:endParaRPr lang="zh-TW" altLang="en-US" sz="4800" b="1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681275" y="3797718"/>
            <a:ext cx="203132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800" b="1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杏仁</a:t>
            </a:r>
            <a:endParaRPr lang="zh-TW" altLang="en-US" sz="4800" b="1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pic>
        <p:nvPicPr>
          <p:cNvPr id="17" name="內容版面配置區 16"/>
          <p:cNvPicPr>
            <a:picLocks noGrp="1" noChangeAspect="1"/>
          </p:cNvPicPr>
          <p:nvPr>
            <p:ph idx="1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25"/>
          <a:stretch/>
        </p:blipFill>
        <p:spPr>
          <a:xfrm>
            <a:off x="659436" y="984920"/>
            <a:ext cx="3216018" cy="2444080"/>
          </a:xfrm>
        </p:spPr>
      </p:pic>
      <p:sp>
        <p:nvSpPr>
          <p:cNvPr id="19" name="文字方塊 18"/>
          <p:cNvSpPr txBox="1"/>
          <p:nvPr/>
        </p:nvSpPr>
        <p:spPr>
          <a:xfrm>
            <a:off x="4245628" y="6093295"/>
            <a:ext cx="6527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 smtClean="0"/>
              <a:t>12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5853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3857625" cy="6858000"/>
          </a:xfr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779912" y="980728"/>
            <a:ext cx="5122912" cy="5314602"/>
          </a:xfrm>
        </p:spPr>
        <p:txBody>
          <a:bodyPr vert="horz">
            <a:norm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TW" altLang="en-US" sz="6600" b="1" dirty="0" smtClean="0">
                <a:solidFill>
                  <a:schemeClr val="bg1"/>
                </a:solidFill>
                <a:latin typeface="文鼎標楷注音" panose="020B0602010101010101" pitchFamily="34" charset="-120"/>
                <a:ea typeface="文鼎標楷注音" panose="020B0602010101010101" pitchFamily="34" charset="-120"/>
              </a:rPr>
              <a:t>元宵節猜謎語</a:t>
            </a:r>
            <a:r>
              <a:rPr lang="en-US" altLang="zh-TW" sz="6600" b="1" dirty="0" smtClean="0">
                <a:solidFill>
                  <a:schemeClr val="bg1"/>
                </a:solidFill>
                <a:latin typeface="文鼎標楷注音" panose="020B0602010101010101" pitchFamily="34" charset="-120"/>
                <a:ea typeface="文鼎標楷注音" panose="020B0602010101010101" pitchFamily="34" charset="-120"/>
              </a:rPr>
              <a:t/>
            </a:r>
            <a:br>
              <a:rPr lang="en-US" altLang="zh-TW" sz="6600" b="1" dirty="0" smtClean="0">
                <a:solidFill>
                  <a:schemeClr val="bg1"/>
                </a:solidFill>
                <a:latin typeface="文鼎標楷注音" panose="020B0602010101010101" pitchFamily="34" charset="-120"/>
                <a:ea typeface="文鼎標楷注音" panose="020B0602010101010101" pitchFamily="34" charset="-120"/>
              </a:rPr>
            </a:br>
            <a:r>
              <a:rPr lang="en-US" altLang="zh-TW" sz="6600" b="1" dirty="0" smtClean="0">
                <a:solidFill>
                  <a:schemeClr val="bg1"/>
                </a:solidFill>
                <a:latin typeface="文鼎標楷注音" panose="020B0602010101010101" pitchFamily="34" charset="-120"/>
                <a:ea typeface="文鼎標楷注音" panose="020B0602010101010101" pitchFamily="34" charset="-120"/>
              </a:rPr>
              <a:t/>
            </a:r>
            <a:br>
              <a:rPr lang="en-US" altLang="zh-TW" sz="6600" b="1" dirty="0" smtClean="0">
                <a:solidFill>
                  <a:schemeClr val="bg1"/>
                </a:solidFill>
                <a:latin typeface="文鼎標楷注音" panose="020B0602010101010101" pitchFamily="34" charset="-120"/>
                <a:ea typeface="文鼎標楷注音" panose="020B0602010101010101" pitchFamily="34" charset="-120"/>
              </a:rPr>
            </a:br>
            <a:r>
              <a:rPr lang="zh-TW" altLang="en-US" sz="6600" b="1" dirty="0">
                <a:solidFill>
                  <a:schemeClr val="bg1"/>
                </a:solidFill>
                <a:latin typeface="文鼎標楷注音" panose="020B0602010101010101" pitchFamily="34" charset="-120"/>
                <a:ea typeface="文鼎標楷注音" panose="020B0602010101010101" pitchFamily="34" charset="-120"/>
              </a:rPr>
              <a:t>明年再見</a:t>
            </a:r>
            <a:r>
              <a:rPr lang="zh-TW" altLang="en-US" sz="6600" b="1" dirty="0" smtClean="0">
                <a:solidFill>
                  <a:schemeClr val="bg1"/>
                </a:solidFill>
                <a:latin typeface="文鼎標楷注音破音一" panose="020B0602010101010101" pitchFamily="34" charset="-120"/>
                <a:ea typeface="文鼎標楷注音破音一" panose="020B0602010101010101" pitchFamily="34" charset="-120"/>
              </a:rPr>
              <a:t>啦</a:t>
            </a:r>
            <a:r>
              <a:rPr lang="zh-TW" altLang="en-US" sz="6600" b="1" dirty="0" smtClean="0">
                <a:solidFill>
                  <a:schemeClr val="bg1"/>
                </a:solidFill>
                <a:latin typeface="文鼎標楷注音" panose="020B0602010101010101" pitchFamily="34" charset="-120"/>
                <a:ea typeface="文鼎標楷注音" panose="020B0602010101010101" pitchFamily="34" charset="-120"/>
              </a:rPr>
              <a:t>！</a:t>
            </a:r>
            <a:endParaRPr lang="zh-TW" altLang="en-US" sz="6600" b="1" dirty="0">
              <a:solidFill>
                <a:schemeClr val="bg1"/>
              </a:solidFill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sp>
        <p:nvSpPr>
          <p:cNvPr id="6" name="圓角矩形圖說文字 5"/>
          <p:cNvSpPr/>
          <p:nvPr/>
        </p:nvSpPr>
        <p:spPr>
          <a:xfrm>
            <a:off x="1259632" y="116632"/>
            <a:ext cx="2448272" cy="1584176"/>
          </a:xfrm>
          <a:prstGeom prst="wedgeRoundRectCallout">
            <a:avLst>
              <a:gd name="adj1" fmla="val 28076"/>
              <a:gd name="adj2" fmla="val 73494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4400" dirty="0" smtClean="0"/>
              <a:t>BYE</a:t>
            </a:r>
            <a:r>
              <a:rPr lang="zh-TW" altLang="en-US" sz="4400" dirty="0" smtClean="0"/>
              <a:t> </a:t>
            </a:r>
            <a:r>
              <a:rPr lang="en-US" altLang="zh-TW" sz="4400" dirty="0" smtClean="0"/>
              <a:t>BYE~</a:t>
            </a:r>
            <a:endParaRPr lang="zh-TW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280905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猜猜這是</a:t>
            </a:r>
            <a:r>
              <a:rPr lang="zh-TW" altLang="en-US" dirty="0" smtClean="0">
                <a:latin typeface="文鼎標楷注音破音三" panose="020B0602010101010101" pitchFamily="34" charset="-120"/>
                <a:ea typeface="文鼎標楷注音破音三" panose="020B0602010101010101" pitchFamily="34" charset="-120"/>
              </a:rPr>
              <a:t>什</a:t>
            </a:r>
            <a:r>
              <a:rPr lang="zh-TW" altLang="en-US" dirty="0" smtClean="0">
                <a:latin typeface="文鼎標楷注音破音一" panose="020B0602010101010101" pitchFamily="34" charset="-120"/>
                <a:ea typeface="文鼎標楷注音破音一" panose="020B0602010101010101" pitchFamily="34" charset="-120"/>
              </a:rPr>
              <a:t>麼</a:t>
            </a:r>
            <a:r>
              <a:rPr lang="zh-TW" altLang="en-US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水果？</a:t>
            </a:r>
            <a:endParaRPr lang="zh-TW" altLang="en-US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806"/>
          <a:stretch/>
        </p:blipFill>
        <p:spPr>
          <a:xfrm>
            <a:off x="1259632" y="1268760"/>
            <a:ext cx="6408712" cy="3584713"/>
          </a:xfrm>
        </p:spPr>
      </p:pic>
      <p:sp>
        <p:nvSpPr>
          <p:cNvPr id="9" name="文字方塊 8"/>
          <p:cNvSpPr txBox="1"/>
          <p:nvPr/>
        </p:nvSpPr>
        <p:spPr>
          <a:xfrm>
            <a:off x="2827919" y="5013176"/>
            <a:ext cx="403187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00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棗子</a:t>
            </a:r>
            <a:endParaRPr lang="zh-TW" altLang="en-US" sz="10000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211903" y="6093296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 smtClean="0"/>
              <a:t>1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414574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18" b="8893"/>
          <a:stretch/>
        </p:blipFill>
        <p:spPr>
          <a:xfrm>
            <a:off x="1331640" y="402771"/>
            <a:ext cx="4749014" cy="5954486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6" y="-7505"/>
            <a:ext cx="1885950" cy="264795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6156176" y="349626"/>
            <a:ext cx="1723549" cy="535289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TW" sz="10000" dirty="0" smtClean="0">
                <a:latin typeface="文鼎標楷注音" panose="020B0602010101010101" pitchFamily="34" charset="-120"/>
                <a:ea typeface="文鼎標楷注音" panose="020B0602010101010101" pitchFamily="34" charset="-120"/>
                <a:sym typeface="Wingdings"/>
              </a:rPr>
              <a:t></a:t>
            </a:r>
            <a:r>
              <a:rPr lang="zh-TW" altLang="en-US" sz="100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菜</a:t>
            </a:r>
            <a:endParaRPr lang="zh-TW" altLang="en-US" sz="10000" dirty="0"/>
          </a:p>
        </p:txBody>
      </p:sp>
      <p:pic>
        <p:nvPicPr>
          <p:cNvPr id="1026" name="Picture 2" descr="ãé«éºèãçåçæå°çµæ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5" t="8153"/>
          <a:stretch/>
        </p:blipFill>
        <p:spPr bwMode="auto">
          <a:xfrm>
            <a:off x="7119257" y="4920343"/>
            <a:ext cx="2661256" cy="2199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圓角矩形圖說文字 6"/>
          <p:cNvSpPr/>
          <p:nvPr/>
        </p:nvSpPr>
        <p:spPr>
          <a:xfrm>
            <a:off x="5292080" y="5517232"/>
            <a:ext cx="1944216" cy="1008112"/>
          </a:xfrm>
          <a:prstGeom prst="wedgeRoundRectCallout">
            <a:avLst>
              <a:gd name="adj1" fmla="val 59163"/>
              <a:gd name="adj2" fmla="val -56279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2800" b="1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我們</a:t>
            </a:r>
            <a:r>
              <a:rPr lang="zh-TW" altLang="en-US" sz="2800" b="1" dirty="0" smtClean="0">
                <a:latin typeface="文鼎標楷注音破音一" panose="020B0602010101010101" pitchFamily="34" charset="-120"/>
                <a:ea typeface="文鼎標楷注音破音一" panose="020B0602010101010101" pitchFamily="34" charset="-120"/>
              </a:rPr>
              <a:t>不一</a:t>
            </a:r>
            <a:r>
              <a:rPr lang="zh-TW" altLang="en-US" sz="2800" b="1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樣</a:t>
            </a:r>
            <a:endParaRPr lang="zh-TW" altLang="en-US" sz="2800" b="1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6012160" y="349626"/>
            <a:ext cx="1723549" cy="393954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TW" altLang="en-US" sz="100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大白菜</a:t>
            </a:r>
            <a:endParaRPr lang="zh-TW" altLang="en-US" sz="10000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81494" y="6053743"/>
            <a:ext cx="4187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600" dirty="0" smtClean="0"/>
              <a:t>2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07412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allAtOnce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猜猜這是</a:t>
            </a:r>
            <a:r>
              <a:rPr lang="zh-TW" altLang="en-US" dirty="0">
                <a:latin typeface="文鼎標楷注音破音三" panose="020B0602010101010101" pitchFamily="34" charset="-120"/>
                <a:ea typeface="文鼎標楷注音破音三" panose="020B0602010101010101" pitchFamily="34" charset="-120"/>
              </a:rPr>
              <a:t>什</a:t>
            </a:r>
            <a:r>
              <a:rPr lang="zh-TW" altLang="en-US" dirty="0">
                <a:latin typeface="文鼎標楷注音破音一" panose="020B0602010101010101" pitchFamily="34" charset="-120"/>
                <a:ea typeface="文鼎標楷注音破音一" panose="020B0602010101010101" pitchFamily="34" charset="-120"/>
              </a:rPr>
              <a:t>麼</a:t>
            </a:r>
            <a:r>
              <a:rPr lang="zh-TW" altLang="en-US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食物？</a:t>
            </a:r>
            <a:endParaRPr lang="zh-TW" altLang="en-US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628800"/>
            <a:ext cx="4680520" cy="4680520"/>
          </a:xfr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3290" y="4797152"/>
            <a:ext cx="3018973" cy="2264231"/>
          </a:xfrm>
          <a:prstGeom prst="rect">
            <a:avLst/>
          </a:prstGeom>
        </p:spPr>
      </p:pic>
      <p:sp>
        <p:nvSpPr>
          <p:cNvPr id="7" name="圓角矩形圖說文字 6"/>
          <p:cNvSpPr/>
          <p:nvPr/>
        </p:nvSpPr>
        <p:spPr>
          <a:xfrm>
            <a:off x="6732240" y="3789040"/>
            <a:ext cx="2440023" cy="1008112"/>
          </a:xfrm>
          <a:prstGeom prst="wedgeRoundRectCallout">
            <a:avLst>
              <a:gd name="adj1" fmla="val 22442"/>
              <a:gd name="adj2" fmla="val 89495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24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我住在海裡唷！</a:t>
            </a:r>
            <a:endParaRPr lang="zh-TW" altLang="en-US" sz="2400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sp>
        <p:nvSpPr>
          <p:cNvPr id="8" name="圓角矩形圖說文字 7"/>
          <p:cNvSpPr/>
          <p:nvPr/>
        </p:nvSpPr>
        <p:spPr>
          <a:xfrm>
            <a:off x="5512228" y="1412776"/>
            <a:ext cx="2440023" cy="1008112"/>
          </a:xfrm>
          <a:prstGeom prst="wedgeRoundRectCallout">
            <a:avLst>
              <a:gd name="adj1" fmla="val -51170"/>
              <a:gd name="adj2" fmla="val 74378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24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我住在溪邊唷！</a:t>
            </a:r>
            <a:endParaRPr lang="zh-TW" altLang="en-US" sz="2400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5368078" y="2613392"/>
            <a:ext cx="35283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dirty="0" smtClean="0">
                <a:latin typeface="文鼎標楷注音破音一" panose="020B0602010101010101" pitchFamily="34" charset="-120"/>
                <a:ea typeface="文鼎標楷注音破音一" panose="020B0602010101010101" pitchFamily="34" charset="-120"/>
              </a:rPr>
              <a:t>蜆</a:t>
            </a:r>
            <a:r>
              <a:rPr lang="zh-TW" altLang="en-US" sz="40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仔</a:t>
            </a:r>
            <a:r>
              <a:rPr lang="en-US" altLang="zh-TW" sz="40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(</a:t>
            </a:r>
            <a:r>
              <a:rPr lang="zh-TW" altLang="en-US" sz="4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蜊仔</a:t>
            </a:r>
            <a:r>
              <a:rPr lang="en-US" altLang="zh-TW" sz="4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zh-TW" altLang="en-US" sz="4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107504" y="610147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 smtClean="0"/>
              <a:t>3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89255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088" y="381000"/>
            <a:ext cx="4200128" cy="4200128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-1" y="4725144"/>
            <a:ext cx="3617893" cy="1080120"/>
          </a:xfrm>
        </p:spPr>
        <p:txBody>
          <a:bodyPr>
            <a:noAutofit/>
          </a:bodyPr>
          <a:lstStyle/>
          <a:p>
            <a:r>
              <a:rPr lang="zh-TW" altLang="en-US" sz="28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大</a:t>
            </a:r>
            <a:r>
              <a:rPr lang="zh-TW" altLang="en-US" sz="28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黃瓜</a:t>
            </a:r>
            <a:r>
              <a:rPr lang="en-US" altLang="zh-TW" sz="28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/>
            </a:r>
            <a:br>
              <a:rPr lang="en-US" altLang="zh-TW" sz="28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</a:br>
            <a:r>
              <a:rPr lang="en-US" altLang="zh-TW" sz="28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(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刺瓜仔</a:t>
            </a:r>
            <a:r>
              <a:rPr lang="en-US" altLang="zh-TW" sz="28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)</a:t>
            </a:r>
            <a:endParaRPr lang="zh-TW" altLang="en-US" sz="2800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16632"/>
            <a:ext cx="5450350" cy="4525963"/>
          </a:xfrm>
        </p:spPr>
      </p:pic>
      <p:sp>
        <p:nvSpPr>
          <p:cNvPr id="6" name="文字方塊 5"/>
          <p:cNvSpPr txBox="1"/>
          <p:nvPr/>
        </p:nvSpPr>
        <p:spPr>
          <a:xfrm>
            <a:off x="611560" y="484795"/>
            <a:ext cx="9541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 smtClean="0">
                <a:solidFill>
                  <a:srgbClr val="FFFF0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Ａ</a:t>
            </a:r>
            <a:endParaRPr lang="zh-TW" altLang="en-US" sz="6000" b="1" dirty="0">
              <a:solidFill>
                <a:srgbClr val="FFFF0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3617893" y="2852936"/>
            <a:ext cx="9541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 smtClean="0">
                <a:solidFill>
                  <a:srgbClr val="FFFF0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Ｂ</a:t>
            </a:r>
            <a:endParaRPr lang="zh-TW" altLang="en-US" sz="6000" b="1" dirty="0">
              <a:solidFill>
                <a:srgbClr val="FFFF0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6444208" y="764704"/>
            <a:ext cx="9541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 smtClean="0">
                <a:solidFill>
                  <a:srgbClr val="FF000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Ｃ</a:t>
            </a:r>
            <a:endParaRPr lang="zh-TW" altLang="en-US" sz="6000" b="1" dirty="0">
              <a:solidFill>
                <a:srgbClr val="FF000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9" name="標題 1"/>
          <p:cNvSpPr txBox="1">
            <a:spLocks/>
          </p:cNvSpPr>
          <p:nvPr/>
        </p:nvSpPr>
        <p:spPr>
          <a:xfrm>
            <a:off x="3276661" y="5661248"/>
            <a:ext cx="3617893" cy="10801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28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小黃瓜</a:t>
            </a:r>
            <a:endParaRPr lang="en-US" altLang="zh-TW" sz="2800" dirty="0" smtClean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  <a:p>
            <a:r>
              <a:rPr lang="en-US" altLang="zh-TW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瓜仔哖</a:t>
            </a:r>
            <a:r>
              <a:rPr lang="en-US" altLang="zh-TW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zh-TW" altLang="en-US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" name="標題 1"/>
          <p:cNvSpPr txBox="1">
            <a:spLocks/>
          </p:cNvSpPr>
          <p:nvPr/>
        </p:nvSpPr>
        <p:spPr>
          <a:xfrm>
            <a:off x="5868145" y="4221088"/>
            <a:ext cx="3096344" cy="10801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28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絲瓜</a:t>
            </a:r>
            <a:endParaRPr lang="en-US" altLang="zh-TW" sz="2800" dirty="0" smtClean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  <a:p>
            <a:r>
              <a:rPr lang="en-US" altLang="zh-TW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菜瓜</a:t>
            </a:r>
            <a:r>
              <a:rPr lang="en-US" altLang="zh-TW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zh-TW" altLang="en-US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211903" y="6093296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 smtClean="0"/>
              <a:t>4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615113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猜猜這</a:t>
            </a:r>
            <a:r>
              <a:rPr lang="zh-TW" altLang="en-US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是</a:t>
            </a:r>
            <a:r>
              <a:rPr lang="zh-TW" altLang="en-US" dirty="0" smtClean="0">
                <a:latin typeface="文鼎標楷注音破音三" panose="020B0602010101010101" pitchFamily="34" charset="-120"/>
                <a:ea typeface="文鼎標楷注音破音三" panose="020B0602010101010101" pitchFamily="34" charset="-120"/>
              </a:rPr>
              <a:t>什</a:t>
            </a:r>
            <a:r>
              <a:rPr lang="zh-TW" altLang="en-US" dirty="0" smtClean="0">
                <a:latin typeface="文鼎標楷注音破音一" panose="020B0602010101010101" pitchFamily="34" charset="-120"/>
                <a:ea typeface="文鼎標楷注音破音一" panose="020B0602010101010101" pitchFamily="34" charset="-120"/>
              </a:rPr>
              <a:t>麼</a:t>
            </a:r>
            <a:r>
              <a:rPr lang="zh-TW" altLang="en-US" dirty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蔬果</a:t>
            </a:r>
            <a:r>
              <a:rPr lang="zh-TW" altLang="en-US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？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412776"/>
            <a:ext cx="5222265" cy="4525963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28" b="16826"/>
          <a:stretch/>
        </p:blipFill>
        <p:spPr>
          <a:xfrm rot="285133">
            <a:off x="5301271" y="4614560"/>
            <a:ext cx="4118377" cy="2131097"/>
          </a:xfrm>
          <a:prstGeom prst="rect">
            <a:avLst/>
          </a:prstGeom>
        </p:spPr>
      </p:pic>
      <p:sp>
        <p:nvSpPr>
          <p:cNvPr id="6" name="圓角矩形圖說文字 5"/>
          <p:cNvSpPr/>
          <p:nvPr/>
        </p:nvSpPr>
        <p:spPr>
          <a:xfrm>
            <a:off x="5333798" y="3212976"/>
            <a:ext cx="3653270" cy="1512168"/>
          </a:xfrm>
          <a:prstGeom prst="wedgeRoundRectCallout">
            <a:avLst>
              <a:gd name="adj1" fmla="val 31496"/>
              <a:gd name="adj2" fmla="val 67072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TW" altLang="en-US" sz="28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我是它的葉子，叫作龍鬚菜</a:t>
            </a:r>
            <a:endParaRPr lang="zh-TW" altLang="en-US" sz="2800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5436096" y="1484784"/>
            <a:ext cx="355097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8000" dirty="0" smtClean="0">
                <a:sym typeface="Wingdings"/>
              </a:rPr>
              <a:t></a:t>
            </a:r>
            <a:r>
              <a:rPr lang="zh-TW" altLang="en-US" sz="8000" dirty="0" smtClean="0">
                <a:latin typeface="文鼎標楷注音" panose="020B0602010101010101" pitchFamily="34" charset="-120"/>
                <a:ea typeface="文鼎標楷注音" panose="020B0602010101010101" pitchFamily="34" charset="-120"/>
                <a:sym typeface="Wingdings"/>
              </a:rPr>
              <a:t>瓜</a:t>
            </a:r>
            <a:endParaRPr lang="zh-TW" altLang="en-US" sz="8000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4215640" y="1412776"/>
            <a:ext cx="480131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80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佛手瓜</a:t>
            </a:r>
            <a:endParaRPr lang="zh-TW" altLang="en-US" sz="8000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211903" y="6093296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 smtClean="0"/>
              <a:t>5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973831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893"/>
          <a:stretch/>
        </p:blipFill>
        <p:spPr>
          <a:xfrm>
            <a:off x="-252536" y="44624"/>
            <a:ext cx="9513094" cy="6669360"/>
          </a:xfrm>
        </p:spPr>
      </p:pic>
    </p:spTree>
    <p:extLst>
      <p:ext uri="{BB962C8B-B14F-4D97-AF65-F5344CB8AC3E}">
        <p14:creationId xmlns:p14="http://schemas.microsoft.com/office/powerpoint/2010/main" val="1598545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699792" y="5301208"/>
            <a:ext cx="4464496" cy="1143000"/>
          </a:xfrm>
        </p:spPr>
        <p:txBody>
          <a:bodyPr>
            <a:noAutofit/>
          </a:bodyPr>
          <a:lstStyle/>
          <a:p>
            <a:r>
              <a:rPr lang="zh-TW" altLang="en-US" sz="8000" b="1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海茸</a:t>
            </a:r>
            <a:endParaRPr lang="zh-TW" altLang="en-US" sz="8000" b="1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88640"/>
            <a:ext cx="5030688" cy="3773016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188640"/>
            <a:ext cx="3672408" cy="3672408"/>
          </a:xfrm>
          <a:prstGeom prst="rect">
            <a:avLst/>
          </a:prstGeom>
        </p:spPr>
      </p:pic>
      <p:sp>
        <p:nvSpPr>
          <p:cNvPr id="6" name="圓角矩形圖說文字 5"/>
          <p:cNvSpPr/>
          <p:nvPr/>
        </p:nvSpPr>
        <p:spPr>
          <a:xfrm>
            <a:off x="827584" y="3861048"/>
            <a:ext cx="7272808" cy="1296144"/>
          </a:xfrm>
          <a:prstGeom prst="wedgeRoundRectCallout">
            <a:avLst>
              <a:gd name="adj1" fmla="val -1764"/>
              <a:gd name="adj2" fmla="val -8017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40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我不是電話線</a:t>
            </a:r>
            <a:r>
              <a:rPr lang="zh-TW" altLang="en-US" sz="4000" dirty="0" smtClean="0">
                <a:latin typeface="文鼎標楷注音破音一" panose="020B0602010101010101" pitchFamily="34" charset="-120"/>
                <a:ea typeface="文鼎標楷注音破音一" panose="020B0602010101010101" pitchFamily="34" charset="-120"/>
              </a:rPr>
              <a:t>啦</a:t>
            </a:r>
            <a:r>
              <a:rPr lang="zh-TW" altLang="en-US" sz="40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！</a:t>
            </a:r>
            <a:r>
              <a:rPr lang="en-US" altLang="zh-TW" sz="40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/>
            </a:r>
            <a:br>
              <a:rPr lang="en-US" altLang="zh-TW" sz="40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</a:br>
            <a:r>
              <a:rPr lang="zh-TW" altLang="en-US" sz="40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我叫作海＊！</a:t>
            </a:r>
            <a:endParaRPr lang="zh-TW" altLang="en-US" sz="4000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211903" y="6093296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 smtClean="0"/>
              <a:t>6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33405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3861048"/>
            <a:ext cx="5004048" cy="1728192"/>
          </a:xfrm>
        </p:spPr>
        <p:txBody>
          <a:bodyPr>
            <a:noAutofit/>
          </a:bodyPr>
          <a:lstStyle/>
          <a:p>
            <a:r>
              <a:rPr lang="zh-TW" altLang="en-US" sz="80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馬鈴薯</a:t>
            </a:r>
            <a:endParaRPr lang="zh-TW" altLang="en-US" sz="8000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5" y="1124744"/>
            <a:ext cx="5036828" cy="3240360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8" r="7453"/>
          <a:stretch/>
        </p:blipFill>
        <p:spPr>
          <a:xfrm>
            <a:off x="5004048" y="836712"/>
            <a:ext cx="3897086" cy="3192363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6444208" y="764704"/>
            <a:ext cx="9541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 smtClean="0">
                <a:solidFill>
                  <a:srgbClr val="FF000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Ｂ</a:t>
            </a:r>
            <a:endParaRPr lang="zh-TW" altLang="en-US" sz="6000" b="1" dirty="0">
              <a:solidFill>
                <a:srgbClr val="FF000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1547664" y="890442"/>
            <a:ext cx="9541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 smtClean="0">
                <a:solidFill>
                  <a:srgbClr val="FF000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Ａ</a:t>
            </a:r>
            <a:endParaRPr lang="zh-TW" altLang="en-US" sz="6000" b="1" dirty="0">
              <a:solidFill>
                <a:srgbClr val="FF000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</a:endParaRPr>
          </a:p>
        </p:txBody>
      </p:sp>
      <p:sp>
        <p:nvSpPr>
          <p:cNvPr id="8" name="標題 1"/>
          <p:cNvSpPr txBox="1">
            <a:spLocks/>
          </p:cNvSpPr>
          <p:nvPr/>
        </p:nvSpPr>
        <p:spPr>
          <a:xfrm>
            <a:off x="4978306" y="4010617"/>
            <a:ext cx="4358952" cy="17281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60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地瓜</a:t>
            </a:r>
            <a:r>
              <a:rPr lang="en-US" altLang="zh-TW" sz="60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/>
            </a:r>
            <a:br>
              <a:rPr lang="en-US" altLang="zh-TW" sz="60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</a:br>
            <a:r>
              <a:rPr lang="en-US" altLang="zh-TW" sz="48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(</a:t>
            </a:r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番薯</a:t>
            </a:r>
            <a:r>
              <a:rPr lang="en-US" altLang="zh-TW" sz="4800" dirty="0" smtClean="0">
                <a:latin typeface="文鼎標楷注音" panose="020B0602010101010101" pitchFamily="34" charset="-120"/>
                <a:ea typeface="文鼎標楷注音" panose="020B0602010101010101" pitchFamily="34" charset="-120"/>
              </a:rPr>
              <a:t>)</a:t>
            </a:r>
            <a:endParaRPr lang="zh-TW" altLang="en-US" sz="4800" dirty="0">
              <a:latin typeface="文鼎標楷注音" panose="020B0602010101010101" pitchFamily="34" charset="-120"/>
              <a:ea typeface="文鼎標楷注音" panose="020B0602010101010101" pitchFamily="34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211903" y="6093296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 smtClean="0"/>
              <a:t>7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52449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</Template>
  <TotalTime>1824</TotalTime>
  <Words>172</Words>
  <Application>Microsoft Office PowerPoint</Application>
  <PresentationFormat>如螢幕大小 (4:3)</PresentationFormat>
  <Paragraphs>70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8" baseType="lpstr">
      <vt:lpstr>Arial Unicode MS</vt:lpstr>
      <vt:lpstr>文鼎細圓注音</vt:lpstr>
      <vt:lpstr>文鼎標楷注音</vt:lpstr>
      <vt:lpstr>文鼎標楷注音破音一</vt:lpstr>
      <vt:lpstr>文鼎標楷注音破音二</vt:lpstr>
      <vt:lpstr>文鼎標楷注音破音三</vt:lpstr>
      <vt:lpstr>新細明體</vt:lpstr>
      <vt:lpstr>標楷體</vt:lpstr>
      <vt:lpstr>Arial</vt:lpstr>
      <vt:lpstr>Calibri</vt:lpstr>
      <vt:lpstr>Wingdings</vt:lpstr>
      <vt:lpstr>Office 佈景主題</vt:lpstr>
      <vt:lpstr>PowerPoint 簡報</vt:lpstr>
      <vt:lpstr>猜猜這是什麼水果？</vt:lpstr>
      <vt:lpstr>PowerPoint 簡報</vt:lpstr>
      <vt:lpstr>猜猜這是什麼食物？</vt:lpstr>
      <vt:lpstr>大黃瓜 (刺瓜仔)</vt:lpstr>
      <vt:lpstr>猜猜這是什麼蔬果？</vt:lpstr>
      <vt:lpstr>PowerPoint 簡報</vt:lpstr>
      <vt:lpstr>海茸</vt:lpstr>
      <vt:lpstr>馬鈴薯</vt:lpstr>
      <vt:lpstr>香菜 (芫荽 )</vt:lpstr>
      <vt:lpstr>蔥</vt:lpstr>
      <vt:lpstr>哪三種食物其實是同一種豆類？</vt:lpstr>
      <vt:lpstr>哪三種蔬菜都是十字花科？</vt:lpstr>
      <vt:lpstr>十字花科家族</vt:lpstr>
      <vt:lpstr>PowerPoint 簡報</vt:lpstr>
      <vt:lpstr>元宵節猜謎語  明年再見啦！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忠明國小106學年度第一學期</dc:title>
  <dc:creator>chelier</dc:creator>
  <cp:lastModifiedBy>小珍 楊</cp:lastModifiedBy>
  <cp:revision>112</cp:revision>
  <dcterms:created xsi:type="dcterms:W3CDTF">2017-09-04T01:34:59Z</dcterms:created>
  <dcterms:modified xsi:type="dcterms:W3CDTF">2021-03-04T01:21:56Z</dcterms:modified>
</cp:coreProperties>
</file>

<file path=docProps/thumbnail.jpeg>
</file>